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410" r:id="rId2"/>
    <p:sldId id="441" r:id="rId3"/>
    <p:sldId id="439" r:id="rId4"/>
    <p:sldId id="440" r:id="rId5"/>
    <p:sldId id="446" r:id="rId6"/>
    <p:sldId id="447" r:id="rId7"/>
    <p:sldId id="442" r:id="rId8"/>
    <p:sldId id="330" r:id="rId9"/>
    <p:sldId id="443" r:id="rId10"/>
    <p:sldId id="437" r:id="rId11"/>
    <p:sldId id="451" r:id="rId12"/>
    <p:sldId id="408" r:id="rId13"/>
    <p:sldId id="393" r:id="rId14"/>
    <p:sldId id="436" r:id="rId15"/>
    <p:sldId id="449" r:id="rId16"/>
    <p:sldId id="450" r:id="rId17"/>
    <p:sldId id="444" r:id="rId18"/>
    <p:sldId id="445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B6F"/>
    <a:srgbClr val="77933C"/>
    <a:srgbClr val="003296"/>
    <a:srgbClr val="7B7635"/>
    <a:srgbClr val="A4510C"/>
    <a:srgbClr val="0044CC"/>
    <a:srgbClr val="080218"/>
    <a:srgbClr val="83AA06"/>
    <a:srgbClr val="A60A42"/>
    <a:srgbClr val="962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76435" autoAdjust="0"/>
  </p:normalViewPr>
  <p:slideViewPr>
    <p:cSldViewPr>
      <p:cViewPr>
        <p:scale>
          <a:sx n="100" d="100"/>
          <a:sy n="100" d="100"/>
        </p:scale>
        <p:origin x="-36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FinancialServices$\Business%20Finance\Board%20Reports\Presented%20in%20FY%2013-14\SEPT%2013\Financial%20Reporting\JUNE%202013\Financial%20Report%20-%20June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FinancialServices$\Business%20Finance\Board%20Reports\Presented%20in%20FY%2013-14\SEPT%2013\Financial%20Reporting\BOT%20FY1314%20BUDGET\BOT%20Budget%20FY2013-2014%20All%20Fun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FinancialServices$\Business%20Finance\Board%20Reports\Presented%20in%20FY%2013-14\SEPT%2013\Financial%20Reporting\BOT%20FY1314%20BUDGET\BOT%20Budget%20FY2013-2014%20Operating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FinancialServices$\Business%20Finance\Board%20Reports\Presented%20in%20FY%2013-14\SEPT%2013\Financial%20Reporting\BOT%20FY1314%20BUDGET\BOT%20Budget%20FY2013-2014%20Operating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Graph2!$B$1</c:f>
              <c:strCache>
                <c:ptCount val="1"/>
                <c:pt idx="0">
                  <c:v>FY 11-12 YTD Collection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Graph2!$A$2:$A$6</c:f>
              <c:strCache>
                <c:ptCount val="5"/>
                <c:pt idx="0">
                  <c:v>Tuition</c:v>
                </c:pt>
                <c:pt idx="1">
                  <c:v>Running Start</c:v>
                </c:pt>
                <c:pt idx="2">
                  <c:v>International Students</c:v>
                </c:pt>
                <c:pt idx="3">
                  <c:v>Intensive English</c:v>
                </c:pt>
                <c:pt idx="4">
                  <c:v>Indirects</c:v>
                </c:pt>
              </c:strCache>
            </c:strRef>
          </c:cat>
          <c:val>
            <c:numRef>
              <c:f>Graph2!$B$2:$B$6</c:f>
              <c:numCache>
                <c:formatCode>_("$"* #,##0_);_("$"* \(#,##0\);_("$"* "-"??_);_(@_)</c:formatCode>
                <c:ptCount val="5"/>
                <c:pt idx="0">
                  <c:v>32812594</c:v>
                </c:pt>
                <c:pt idx="1">
                  <c:v>2468646</c:v>
                </c:pt>
                <c:pt idx="2">
                  <c:v>17055745</c:v>
                </c:pt>
                <c:pt idx="3">
                  <c:v>6322549</c:v>
                </c:pt>
                <c:pt idx="4">
                  <c:v>2728959</c:v>
                </c:pt>
              </c:numCache>
            </c:numRef>
          </c:val>
        </c:ser>
        <c:ser>
          <c:idx val="1"/>
          <c:order val="1"/>
          <c:tx>
            <c:strRef>
              <c:f>Graph2!$C$1</c:f>
              <c:strCache>
                <c:ptCount val="1"/>
                <c:pt idx="0">
                  <c:v>FY 12-13 YTD Collection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Graph2!$A$2:$A$6</c:f>
              <c:strCache>
                <c:ptCount val="5"/>
                <c:pt idx="0">
                  <c:v>Tuition</c:v>
                </c:pt>
                <c:pt idx="1">
                  <c:v>Running Start</c:v>
                </c:pt>
                <c:pt idx="2">
                  <c:v>International Students</c:v>
                </c:pt>
                <c:pt idx="3">
                  <c:v>Intensive English</c:v>
                </c:pt>
                <c:pt idx="4">
                  <c:v>Indirects</c:v>
                </c:pt>
              </c:strCache>
            </c:strRef>
          </c:cat>
          <c:val>
            <c:numRef>
              <c:f>Graph2!$C$2:$C$6</c:f>
              <c:numCache>
                <c:formatCode>_("$"* #,##0_);_("$"* \(#,##0\);_("$"* "-"??_);_(@_)</c:formatCode>
                <c:ptCount val="5"/>
                <c:pt idx="0">
                  <c:v>35826614.770000003</c:v>
                </c:pt>
                <c:pt idx="1">
                  <c:v>2220567.6100000003</c:v>
                </c:pt>
                <c:pt idx="2">
                  <c:v>15619441.5</c:v>
                </c:pt>
                <c:pt idx="3">
                  <c:v>8599748.2999999989</c:v>
                </c:pt>
                <c:pt idx="4">
                  <c:v>2777584.6799999997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9080064"/>
        <c:axId val="79085952"/>
      </c:barChart>
      <c:catAx>
        <c:axId val="79080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79085952"/>
        <c:crosses val="autoZero"/>
        <c:auto val="1"/>
        <c:lblAlgn val="ctr"/>
        <c:lblOffset val="100"/>
        <c:noMultiLvlLbl val="0"/>
      </c:catAx>
      <c:valAx>
        <c:axId val="7908595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7908006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Graph1!$B$2</c:f>
              <c:strCache>
                <c:ptCount val="1"/>
                <c:pt idx="0">
                  <c:v>Percent of Budget</c:v>
                </c:pt>
              </c:strCache>
            </c:strRef>
          </c:tx>
          <c:dLbls>
            <c:dLbl>
              <c:idx val="1"/>
              <c:layout>
                <c:manualLayout>
                  <c:x val="0.12136266543809683"/>
                  <c:y val="1.73828271466066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Cont/Reserves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901909867649524E-3"/>
                  <c:y val="-3.86674165729283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Graph1!$A$3:$A$8</c:f>
              <c:strCache>
                <c:ptCount val="6"/>
                <c:pt idx="0">
                  <c:v>Instruction</c:v>
                </c:pt>
                <c:pt idx="1">
                  <c:v>Contingency &amp; Reserves</c:v>
                </c:pt>
                <c:pt idx="2">
                  <c:v>Library</c:v>
                </c:pt>
                <c:pt idx="3">
                  <c:v>Student Services</c:v>
                </c:pt>
                <c:pt idx="4">
                  <c:v>Institutional Support</c:v>
                </c:pt>
                <c:pt idx="5">
                  <c:v>Plant Operations</c:v>
                </c:pt>
              </c:strCache>
            </c:strRef>
          </c:cat>
          <c:val>
            <c:numRef>
              <c:f>Graph1!$B$3:$B$8</c:f>
              <c:numCache>
                <c:formatCode>0.0%</c:formatCode>
                <c:ptCount val="6"/>
                <c:pt idx="0">
                  <c:v>0.56225921042357052</c:v>
                </c:pt>
                <c:pt idx="1">
                  <c:v>3.7630078511404923E-2</c:v>
                </c:pt>
                <c:pt idx="2">
                  <c:v>2.2464094785892914E-2</c:v>
                </c:pt>
                <c:pt idx="3">
                  <c:v>0.10740169714719607</c:v>
                </c:pt>
                <c:pt idx="4">
                  <c:v>0.16275559062523959</c:v>
                </c:pt>
                <c:pt idx="5">
                  <c:v>0.10748932850669599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Total Expenditures</a:t>
            </a:r>
          </a:p>
          <a:p>
            <a:pPr>
              <a:defRPr sz="1600"/>
            </a:pPr>
            <a:r>
              <a:rPr lang="en-US" sz="1600"/>
              <a:t>$165.72 Million</a:t>
            </a:r>
          </a:p>
        </c:rich>
      </c:tx>
      <c:layout>
        <c:manualLayout>
          <c:xMode val="edge"/>
          <c:yMode val="edge"/>
          <c:x val="0.35023600174978126"/>
          <c:y val="0.300925925925925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&quot;$&quot;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'Graphs to Print'!$B$66:$B$69</c:f>
              <c:strCache>
                <c:ptCount val="4"/>
                <c:pt idx="0">
                  <c:v>Operating Budget
State &amp; Tuition</c:v>
                </c:pt>
                <c:pt idx="1">
                  <c:v>Grants &amp;
Contracts</c:v>
                </c:pt>
                <c:pt idx="2">
                  <c:v>Dedicated &amp;
Self Support</c:v>
                </c:pt>
                <c:pt idx="3">
                  <c:v>Other Funds</c:v>
                </c:pt>
              </c:strCache>
            </c:strRef>
          </c:cat>
          <c:val>
            <c:numRef>
              <c:f>'Graphs to Print'!$C$66:$C$69</c:f>
              <c:numCache>
                <c:formatCode>General</c:formatCode>
                <c:ptCount val="4"/>
                <c:pt idx="0">
                  <c:v>106359799.41</c:v>
                </c:pt>
                <c:pt idx="1">
                  <c:v>30803099.32</c:v>
                </c:pt>
                <c:pt idx="2">
                  <c:v>10225196.959999999</c:v>
                </c:pt>
                <c:pt idx="3">
                  <c:v>18339462.359999996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80608"/>
        <c:axId val="80986496"/>
      </c:barChart>
      <c:catAx>
        <c:axId val="80980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986496"/>
        <c:crosses val="autoZero"/>
        <c:auto val="1"/>
        <c:lblAlgn val="ctr"/>
        <c:lblOffset val="100"/>
        <c:noMultiLvlLbl val="0"/>
      </c:catAx>
      <c:valAx>
        <c:axId val="8098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98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1639271727134"/>
          <c:y val="0.17022148324945399"/>
          <c:w val="0.44337134609248624"/>
          <c:h val="0.90542287312262659"/>
        </c:manualLayout>
      </c:layout>
      <c:pieChart>
        <c:varyColors val="1"/>
        <c:ser>
          <c:idx val="2"/>
          <c:order val="2"/>
          <c:dLbls>
            <c:dLbl>
              <c:idx val="0"/>
              <c:layout>
                <c:manualLayout>
                  <c:x val="-0.20884411524423907"/>
                  <c:y val="-2.8381917813117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GENERAL OPERATING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315235117910866"/>
                  <c:y val="-2.365159817759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GRANTS </a:t>
                    </a:r>
                    <a:r>
                      <a:rPr lang="en-US" dirty="0"/>
                      <a:t>&amp; CONTRACTS
</a:t>
                    </a:r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0630470235821734E-2"/>
                  <c:y val="9.9336712345910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DEDICATED </a:t>
                    </a:r>
                    <a:r>
                      <a:rPr lang="en-US" dirty="0"/>
                      <a:t>&amp; </a:t>
                    </a:r>
                    <a:r>
                      <a:rPr lang="en-US" dirty="0" smtClean="0"/>
                      <a:t>SELF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SUPPORT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29071758618738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</a:t>
                    </a:r>
                    <a:r>
                      <a:rPr lang="en-US" dirty="0"/>
                      <a:t>FUNDS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('FY2014'!$A$12,'FY2014'!$A$18,'FY2014'!$A$25,'FY2014'!$A$34)</c:f>
              <c:strCache>
                <c:ptCount val="4"/>
                <c:pt idx="0">
                  <c:v>TOTAL GENERAL OPERATIONS</c:v>
                </c:pt>
                <c:pt idx="1">
                  <c:v>TOTAL GRANTS &amp; CONTRACTS</c:v>
                </c:pt>
                <c:pt idx="2">
                  <c:v>TOTAL DEDICATED &amp; SUPPORT</c:v>
                </c:pt>
                <c:pt idx="3">
                  <c:v>TOTAL OTHER FUNDS</c:v>
                </c:pt>
              </c:strCache>
            </c:strRef>
          </c:cat>
          <c:val>
            <c:numRef>
              <c:f>('FY2014'!$V$12,'FY2014'!$V$18,'FY2014'!$V$25,'FY2014'!$V$34)</c:f>
              <c:numCache>
                <c:formatCode>0.0%;\(0.0%\)</c:formatCode>
                <c:ptCount val="4"/>
                <c:pt idx="0">
                  <c:v>0.61600720230152739</c:v>
                </c:pt>
                <c:pt idx="1">
                  <c:v>0.28166498937594353</c:v>
                </c:pt>
                <c:pt idx="2">
                  <c:v>3.8254997201160483E-2</c:v>
                </c:pt>
                <c:pt idx="3">
                  <c:v>6.4072811121368492E-2</c:v>
                </c:pt>
              </c:numCache>
            </c:numRef>
          </c:val>
        </c:ser>
        <c:ser>
          <c:idx val="1"/>
          <c:order val="1"/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('FY2014'!$A$12,'FY2014'!$A$18,'FY2014'!$A$25,'FY2014'!$A$34)</c:f>
              <c:strCache>
                <c:ptCount val="4"/>
                <c:pt idx="0">
                  <c:v>TOTAL GENERAL OPERATIONS</c:v>
                </c:pt>
                <c:pt idx="1">
                  <c:v>TOTAL GRANTS &amp; CONTRACTS</c:v>
                </c:pt>
                <c:pt idx="2">
                  <c:v>TOTAL DEDICATED &amp; SUPPORT</c:v>
                </c:pt>
                <c:pt idx="3">
                  <c:v>TOTAL OTHER FUNDS</c:v>
                </c:pt>
              </c:strCache>
            </c:strRef>
          </c:cat>
          <c:val>
            <c:numRef>
              <c:f>('FY2014'!$Q$12,'FY2014'!$Q$18,'FY2014'!$Q$25,'FY2014'!$Q$34)</c:f>
              <c:numCache>
                <c:formatCode>_("$"* #,##0_);_("$"* \(#,##0\);_("$"* "-"??_);_(@_)</c:formatCode>
                <c:ptCount val="4"/>
                <c:pt idx="0">
                  <c:v>111423893</c:v>
                </c:pt>
                <c:pt idx="1">
                  <c:v>49455873</c:v>
                </c:pt>
                <c:pt idx="2">
                  <c:v>7505389</c:v>
                </c:pt>
                <c:pt idx="3">
                  <c:v>16865434</c:v>
                </c:pt>
              </c:numCache>
            </c:numRef>
          </c:val>
        </c:ser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('FY2014'!$A$12,'FY2014'!$A$18,'FY2014'!$A$25,'FY2014'!$A$34)</c:f>
              <c:strCache>
                <c:ptCount val="4"/>
                <c:pt idx="0">
                  <c:v>TOTAL GENERAL OPERATIONS</c:v>
                </c:pt>
                <c:pt idx="1">
                  <c:v>TOTAL GRANTS &amp; CONTRACTS</c:v>
                </c:pt>
                <c:pt idx="2">
                  <c:v>TOTAL DEDICATED &amp; SUPPORT</c:v>
                </c:pt>
                <c:pt idx="3">
                  <c:v>TOTAL OTHER FUNDS</c:v>
                </c:pt>
              </c:strCache>
            </c:strRef>
          </c:cat>
          <c:val>
            <c:numRef>
              <c:f>('FY2013 by Campus'!$I$12,'FY2013 by Campus'!$I$18,'FY2013 by Campus'!$I$24,'FY2013 by Campus'!$I$33)</c:f>
              <c:numCache>
                <c:formatCode>_("$"* #,##0_);_("$"* \(#,##0\);_("$"* "-"??_);_(@_)</c:formatCode>
                <c:ptCount val="4"/>
                <c:pt idx="0">
                  <c:v>111423893</c:v>
                </c:pt>
                <c:pt idx="1">
                  <c:v>49455873</c:v>
                </c:pt>
                <c:pt idx="2">
                  <c:v>7505389</c:v>
                </c:pt>
                <c:pt idx="3">
                  <c:v>16865434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8108361454818"/>
          <c:y val="3.80188624809841E-2"/>
          <c:w val="0.85559351956005503"/>
          <c:h val="0.81698842031979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Summary!$A$37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numFmt formatCode="&quot;$&quot;#,##0.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(Summary!$C$29,Summary!$E$29,Summary!$G$29,Summary!$I$29)</c:f>
              <c:strCache>
                <c:ptCount val="4"/>
                <c:pt idx="0">
                  <c:v>FY Actual 2010-2011</c:v>
                </c:pt>
                <c:pt idx="1">
                  <c:v>FY Actual 2011-2012</c:v>
                </c:pt>
                <c:pt idx="2">
                  <c:v>FY Actual 2012-2013</c:v>
                </c:pt>
                <c:pt idx="3">
                  <c:v>FY Budget 2013-2014</c:v>
                </c:pt>
              </c:strCache>
            </c:strRef>
          </c:cat>
          <c:val>
            <c:numRef>
              <c:f>(Summary!$C$37,Summary!$E$37,Summary!$G$37,Summary!$I$37)</c:f>
              <c:numCache>
                <c:formatCode>_("$"* #,##0_);_("$"* \(#,##0\);_("$"* "-"??_);_(@_)</c:formatCode>
                <c:ptCount val="4"/>
                <c:pt idx="0">
                  <c:v>120332159</c:v>
                </c:pt>
                <c:pt idx="1">
                  <c:v>116405094</c:v>
                </c:pt>
                <c:pt idx="2">
                  <c:v>110494982.91999999</c:v>
                </c:pt>
                <c:pt idx="3">
                  <c:v>116816762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85408"/>
        <c:axId val="81244544"/>
      </c:barChart>
      <c:catAx>
        <c:axId val="8118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1244544"/>
        <c:crosses val="autoZero"/>
        <c:auto val="1"/>
        <c:lblAlgn val="ctr"/>
        <c:lblOffset val="100"/>
        <c:noMultiLvlLbl val="0"/>
      </c:catAx>
      <c:valAx>
        <c:axId val="8124454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81185408"/>
        <c:crosses val="autoZero"/>
        <c:crossBetween val="between"/>
        <c:minorUnit val="400000"/>
        <c:dispUnits>
          <c:builtInUnit val="millions"/>
          <c:dispUnitsLbl>
            <c:layout/>
          </c:dispUnitsLbl>
        </c:dispUnits>
      </c:valAx>
      <c:spPr>
        <a:solidFill>
          <a:schemeClr val="accent4">
            <a:lumMod val="60000"/>
            <a:lumOff val="40000"/>
            <a:alpha val="11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FY Budget 2013-2014</a:t>
            </a:r>
          </a:p>
          <a:p>
            <a:pPr>
              <a:defRPr sz="2000"/>
            </a:pPr>
            <a:r>
              <a:rPr lang="en-US" sz="2000"/>
              <a:t>$116.8</a:t>
            </a:r>
            <a:r>
              <a:rPr lang="en-US" sz="2000" baseline="0"/>
              <a:t> M</a:t>
            </a:r>
            <a:endParaRPr lang="en-US" sz="2000"/>
          </a:p>
        </c:rich>
      </c:tx>
      <c:layout>
        <c:manualLayout>
          <c:xMode val="edge"/>
          <c:yMode val="edge"/>
          <c:x val="0.58452843394575682"/>
          <c:y val="7.5954662625888236E-2"/>
        </c:manualLayout>
      </c:layout>
      <c:overlay val="0"/>
      <c:spPr>
        <a:ln w="38100">
          <a:solidFill>
            <a:schemeClr val="accent1">
              <a:alpha val="58000"/>
            </a:schemeClr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20133981684891269"/>
          <c:y val="0.26466654994154437"/>
          <c:w val="0.63493759204864364"/>
          <c:h val="0.6337458022481562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8975143781008567E-2"/>
                  <c:y val="0.1618605152308217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Instruc-tion
55%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2529969803931255E-3"/>
                  <c:y val="0.1064132351834922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Instit Support
16%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78829840627288"/>
                  <c:y val="0.2099537840784524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Plant Ops
11%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5048963707122814"/>
                  <c:y val="6.830883364994747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Cont &amp; Reserves
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Summary!$A$30:$A$36</c:f>
              <c:strCache>
                <c:ptCount val="7"/>
                <c:pt idx="0">
                  <c:v>Instruction</c:v>
                </c:pt>
                <c:pt idx="1">
                  <c:v>Library</c:v>
                </c:pt>
                <c:pt idx="2">
                  <c:v>Student Services</c:v>
                </c:pt>
                <c:pt idx="3">
                  <c:v>Institutional Support</c:v>
                </c:pt>
                <c:pt idx="4">
                  <c:v>Plant Operations</c:v>
                </c:pt>
                <c:pt idx="5">
                  <c:v>Contingency &amp; Reserves</c:v>
                </c:pt>
                <c:pt idx="6">
                  <c:v>Unallocated</c:v>
                </c:pt>
              </c:strCache>
            </c:strRef>
          </c:cat>
          <c:val>
            <c:numRef>
              <c:f>Summary!$I$30:$I$36</c:f>
              <c:numCache>
                <c:formatCode>_("$"* #,##0_);_("$"* \(#,##0\);_("$"* "-"??_);_(@_)</c:formatCode>
                <c:ptCount val="7"/>
                <c:pt idx="0">
                  <c:v>64748233</c:v>
                </c:pt>
                <c:pt idx="1">
                  <c:v>2436120</c:v>
                </c:pt>
                <c:pt idx="2">
                  <c:v>10202660</c:v>
                </c:pt>
                <c:pt idx="3">
                  <c:v>18837177</c:v>
                </c:pt>
                <c:pt idx="4">
                  <c:v>12588191</c:v>
                </c:pt>
                <c:pt idx="5">
                  <c:v>8004381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094474227955548E-2"/>
                  <c:y val="-6.112709016606049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2.4671497179873794E-2"/>
                  <c:y val="-1.333580910331289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0428882559892781E-3"/>
                  <c:y val="-3.755732079967919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6798458703300381E-2"/>
                  <c:y val="-3.0845568769726217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0.18169389065728486"/>
                  <c:y val="-2.012455154116681E-3"/>
                </c:manualLayout>
              </c:layout>
              <c:tx>
                <c:rich>
                  <a:bodyPr/>
                  <a:lstStyle/>
                  <a:p>
                    <a:pPr>
                      <a:defRPr sz="1600" b="0"/>
                    </a:pPr>
                    <a:r>
                      <a:rPr lang="en-US" sz="1600" b="0"/>
                      <a:t>Hourly, Students
1.8%</a:t>
                    </a:r>
                    <a:endParaRPr lang="en-US" b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4657954989668842E-2"/>
                  <c:y val="2.774207307583678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977243536047356"/>
                  <c:y val="0.2421002489219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8348690456246154E-2"/>
                  <c:y val="0.1246697029158367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2897163120567376"/>
                  <c:y val="-1.7776961670304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1741150599418316E-2"/>
                  <c:y val="2.9898922209191936E-3"/>
                </c:manualLayout>
              </c:layout>
              <c:tx>
                <c:rich>
                  <a:bodyPr/>
                  <a:lstStyle/>
                  <a:p>
                    <a:pPr>
                      <a:defRPr sz="1600" b="0"/>
                    </a:pPr>
                    <a:r>
                      <a:rPr lang="en-US" sz="1600" b="0"/>
                      <a:t>Cont &amp; Reserves
5.6%</a:t>
                    </a:r>
                    <a:endParaRPr lang="en-US" b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delete val="1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Summary!$A$63:$A$77</c:f>
              <c:strCache>
                <c:ptCount val="15"/>
                <c:pt idx="0">
                  <c:v>FT Faculty</c:v>
                </c:pt>
                <c:pt idx="1">
                  <c:v>Faculty Stipend</c:v>
                </c:pt>
                <c:pt idx="2">
                  <c:v>PT / Pro Rata Faculty</c:v>
                </c:pt>
                <c:pt idx="3">
                  <c:v>Classified</c:v>
                </c:pt>
                <c:pt idx="4">
                  <c:v>Exempt</c:v>
                </c:pt>
                <c:pt idx="5">
                  <c:v>Overtime</c:v>
                </c:pt>
                <c:pt idx="6">
                  <c:v>Hourly, Students &amp; Other</c:v>
                </c:pt>
                <c:pt idx="7">
                  <c:v>Benefits</c:v>
                </c:pt>
                <c:pt idx="8">
                  <c:v>Goods &amp; Services</c:v>
                </c:pt>
                <c:pt idx="9">
                  <c:v>Travel</c:v>
                </c:pt>
                <c:pt idx="10">
                  <c:v>Equipment</c:v>
                </c:pt>
                <c:pt idx="11">
                  <c:v>Personal Services</c:v>
                </c:pt>
                <c:pt idx="12">
                  <c:v>Client Services</c:v>
                </c:pt>
                <c:pt idx="13">
                  <c:v>Contingency &amp; Reserves</c:v>
                </c:pt>
                <c:pt idx="14">
                  <c:v>Other</c:v>
                </c:pt>
              </c:strCache>
            </c:strRef>
          </c:cat>
          <c:val>
            <c:numRef>
              <c:f>Summary!$I$63:$I$77</c:f>
              <c:numCache>
                <c:formatCode>_("$"* #,##0_);_("$"* \(#,##0\);_("$"* "-"??_);_(@_)</c:formatCode>
                <c:ptCount val="15"/>
                <c:pt idx="0">
                  <c:v>18674623.333333332</c:v>
                </c:pt>
                <c:pt idx="1">
                  <c:v>1282679</c:v>
                </c:pt>
                <c:pt idx="2">
                  <c:v>19236721.333333332</c:v>
                </c:pt>
                <c:pt idx="3">
                  <c:v>15287092</c:v>
                </c:pt>
                <c:pt idx="4">
                  <c:v>14154771</c:v>
                </c:pt>
                <c:pt idx="5">
                  <c:v>27700</c:v>
                </c:pt>
                <c:pt idx="6">
                  <c:v>2134691</c:v>
                </c:pt>
                <c:pt idx="7">
                  <c:v>23250041</c:v>
                </c:pt>
                <c:pt idx="8">
                  <c:v>11236713.333333334</c:v>
                </c:pt>
                <c:pt idx="9">
                  <c:v>370920</c:v>
                </c:pt>
                <c:pt idx="10">
                  <c:v>1099108</c:v>
                </c:pt>
                <c:pt idx="11">
                  <c:v>266868</c:v>
                </c:pt>
                <c:pt idx="12">
                  <c:v>3227554</c:v>
                </c:pt>
                <c:pt idx="13">
                  <c:v>6567280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6F639-D120-45FE-993D-050372C1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5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4D44F-DB0F-4ABC-A1A3-B080BB9257BC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04AE-F173-4B68-A0D5-29796811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Insert a hyperlink to the Summary Page</a:t>
            </a:r>
            <a:r>
              <a:rPr lang="en-US" baseline="0" dirty="0" smtClean="0"/>
              <a:t> for Year End report.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Insert a hyper link to: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/>
              <a:t>All Fund Sources</a:t>
            </a:r>
            <a:r>
              <a:rPr lang="en-US" baseline="0" dirty="0" smtClean="0"/>
              <a:t> summary page + college breakdown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baseline="0" dirty="0" smtClean="0"/>
              <a:t>Summary of the operating budget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orthseattle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holeren.com/wp-content/uploads/2012/05/nscc1.jp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orthseattle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holeren.com/wp-content/uploads/2012/05/nscc1.jp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C201F-F69C-426C-B142-0F9ADECA5CA6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1C35-4182-46A3-B9CC-79E9453FA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4241681"/>
            <a:ext cx="582133" cy="13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58" y="-80402"/>
            <a:ext cx="9211163" cy="18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CF32-72E8-4709-A054-5D8EDDC1FA06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6783-AA3E-4519-A4ED-3107064BF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3C077-CF04-4F59-99AE-45807FA32B4C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A83BB-9A63-4955-ACB7-55EB46C2F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D7AA-EC32-41E8-9A4D-114DE862BBE5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384B-5DF8-44D8-9977-8134F6F9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EB62E-729A-42E5-A4D2-A2972F1E8573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00FF-51CA-47B1-9873-2162065C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9B30-A3E0-417C-A36E-59AA5650CD61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006B-D2AA-489F-9372-E58005195D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58" y="0"/>
            <a:ext cx="9141342" cy="12584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SEATTLE COMMUNITY COLLEGES</a:t>
            </a:r>
            <a:r>
              <a:rPr lang="en-US" sz="1600" b="1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 2013-2014  </a:t>
            </a:r>
            <a:r>
              <a:rPr lang="en-US" sz="1400" i="1" baseline="0" dirty="0" smtClean="0"/>
              <a:t>(September 2013)</a:t>
            </a:r>
            <a:endParaRPr lang="en-US" sz="1400" i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58" y="1258409"/>
            <a:ext cx="1004777" cy="51423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0"/>
            <a:ext cx="3285473" cy="249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7837A-0587-4179-A499-72C88FF6AB39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E5AD-B950-46B1-B115-7970CAB85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Seattle Central Students"/>
          <p:cNvPicPr>
            <a:picLocks noChangeAspect="1" noChangeArrowheads="1"/>
          </p:cNvPicPr>
          <p:nvPr userDrawn="1"/>
        </p:nvPicPr>
        <p:blipFill>
          <a:blip r:embed="rId2" cstate="print"/>
          <a:srcRect t="14267"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F61DE-9CE9-4015-A0E4-08C18F8E50A0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D072-2F4B-4455-8E07-CFED0612C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ccc_vrt_2c_ko_ff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5146629"/>
            <a:ext cx="990600" cy="1177971"/>
          </a:xfrm>
          <a:prstGeom prst="rect">
            <a:avLst/>
          </a:prstGeom>
        </p:spPr>
      </p:pic>
      <p:pic>
        <p:nvPicPr>
          <p:cNvPr id="9" name="Picture 2" descr="Seattle Central Students"/>
          <p:cNvPicPr>
            <a:picLocks noChangeAspect="1" noChangeArrowheads="1"/>
          </p:cNvPicPr>
          <p:nvPr userDrawn="1"/>
        </p:nvPicPr>
        <p:blipFill>
          <a:blip r:embed="rId3" cstate="print"/>
          <a:srcRect t="14267" b="53154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212660" y="184307"/>
            <a:ext cx="690053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Seattle CENTRAL Community College</a:t>
            </a:r>
            <a:r>
              <a:rPr lang="en-US" sz="2600" b="1" baseline="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88B16-403D-4344-9736-77F4FF487DAD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C0B8-5535-4139-86A5-B5D8C4C3D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4178" y="2897888"/>
            <a:ext cx="9172576" cy="8382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North Seattle Community Colleg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7" y="3040762"/>
            <a:ext cx="32670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pic>
        <p:nvPicPr>
          <p:cNvPr id="1031" name="Picture 7" descr="http://wholeren.com/wp-content/uploads/2012/05/nscc1.jp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4178" y="-10633"/>
            <a:ext cx="3869706" cy="29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saarch.com/images/irc/irc%20web%205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r="5741"/>
          <a:stretch/>
        </p:blipFill>
        <p:spPr bwMode="auto">
          <a:xfrm>
            <a:off x="3584942" y="-15949"/>
            <a:ext cx="5559057" cy="29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019801" y="-30216"/>
            <a:ext cx="3134832" cy="18214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North Seattle Community Colleg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26" y="1219200"/>
            <a:ext cx="2667000" cy="4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pic>
        <p:nvPicPr>
          <p:cNvPr id="10" name="Picture 7" descr="http://wholeren.com/wp-content/uploads/2012/05/nscc1.jp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0633" y="-19674"/>
            <a:ext cx="2423614" cy="18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saarch.com/images/irc/irc%20web%205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r="-530"/>
          <a:stretch/>
        </p:blipFill>
        <p:spPr bwMode="auto">
          <a:xfrm>
            <a:off x="2412981" y="-30217"/>
            <a:ext cx="3749624" cy="18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Library externa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0515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178" y="3048000"/>
            <a:ext cx="9172576" cy="302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Library external.jpg"/>
          <p:cNvPicPr>
            <a:picLocks noChangeAspect="1"/>
          </p:cNvPicPr>
          <p:nvPr userDrawn="1"/>
        </p:nvPicPr>
        <p:blipFill rotWithShape="1">
          <a:blip r:embed="rId2" cstate="screen"/>
          <a:srcRect b="47387"/>
          <a:stretch/>
        </p:blipFill>
        <p:spPr>
          <a:xfrm>
            <a:off x="0" y="0"/>
            <a:ext cx="9143999" cy="16055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5516"/>
            <a:ext cx="9172576" cy="302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0EF94-C037-46C8-8EB9-545F2FE8B752}" type="datetimeFigureOut">
              <a:rPr lang="en-US" smtClean="0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C0629-E892-4A38-92C6-2BDB44D35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7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886200" y="57912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Presented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September 2013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Board of Trustees Meeting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71" y="2209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Financial </a:t>
            </a:r>
            <a:r>
              <a:rPr lang="en-US" sz="3600" b="1" dirty="0" smtClean="0">
                <a:latin typeface="+mn-lt"/>
              </a:rPr>
              <a:t>Review for the Board of Trustees </a:t>
            </a:r>
          </a:p>
          <a:p>
            <a:endParaRPr lang="en-US" sz="2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Year End: FY 2012 – 2013 </a:t>
            </a: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Budget: FY 2013 – 2014</a:t>
            </a:r>
          </a:p>
          <a:p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Kurt Buttleman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Vice Chancellor</a:t>
            </a:r>
          </a:p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Finance &amp; Technology</a:t>
            </a:r>
          </a:p>
          <a:p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38300"/>
            <a:ext cx="914134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5438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New Funding This Year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133600"/>
            <a:ext cx="7315200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Institutional Funding $1.8M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Reinstate the 3% Staff Salary Reduction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Student Achievement Initiative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Grants Increases of 5%, $35M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Capital Funding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PacMed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Central’s Maritime Facility $15.2M Construction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outh’s Integrated Education Center $2M Design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Maritime – South $255,000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OCE&amp;E Technology – North $181,000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480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5438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Current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District Budget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Conversations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286000"/>
            <a:ext cx="73152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Tuition Rates Remained Constant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Strategies and Funding to Increase Enrollment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Improve Student Success by funding identified priorities across the District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Capital Funding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PacMed</a:t>
            </a:r>
            <a:r>
              <a:rPr lang="en-US" sz="2400" dirty="0" smtClean="0"/>
              <a:t>, North Technology Center, Central’s Maritime Facility, South’s Ed Center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56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490019"/>
              </p:ext>
            </p:extLst>
          </p:nvPr>
        </p:nvGraphicFramePr>
        <p:xfrm>
          <a:off x="1371600" y="2590800"/>
          <a:ext cx="6781801" cy="27587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41620"/>
                <a:gridCol w="1546727"/>
                <a:gridCol w="1546727"/>
                <a:gridCol w="1546727"/>
              </a:tblGrid>
              <a:tr h="6188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FY2011-12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FY2012-13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FY2013-14</a:t>
                      </a:r>
                    </a:p>
                    <a:p>
                      <a:pPr algn="ctr"/>
                      <a:r>
                        <a:rPr lang="en-US" dirty="0" smtClean="0"/>
                        <a:t>Projected</a:t>
                      </a:r>
                      <a:endParaRPr lang="en-US" dirty="0"/>
                    </a:p>
                  </a:txBody>
                  <a:tcPr/>
                </a:tc>
              </a:tr>
              <a:tr h="532689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618826">
                <a:tc>
                  <a:txBody>
                    <a:bodyPr/>
                    <a:lstStyle/>
                    <a:p>
                      <a:r>
                        <a:rPr lang="en-US" dirty="0" smtClean="0"/>
                        <a:t>Tuition Revenue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$32,571,213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$35,813,578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515659">
                <a:tc>
                  <a:txBody>
                    <a:bodyPr/>
                    <a:lstStyle/>
                    <a:p>
                      <a:r>
                        <a:rPr lang="en-US" dirty="0" smtClean="0"/>
                        <a:t>Tuition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$34,999,021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$34,999,021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$35,510,000</a:t>
                      </a:r>
                      <a:endParaRPr lang="en-US" u="sng" dirty="0"/>
                    </a:p>
                  </a:txBody>
                  <a:tcPr/>
                </a:tc>
              </a:tr>
              <a:tr h="430232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($2,427,808)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$814,557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172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Projected Tuition Revenue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FY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2012-2013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295400"/>
            <a:ext cx="137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Sources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932837"/>
              </p:ext>
            </p:extLst>
          </p:nvPr>
        </p:nvGraphicFramePr>
        <p:xfrm>
          <a:off x="-152400" y="3581400"/>
          <a:ext cx="4560818" cy="26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61072"/>
              </p:ext>
            </p:extLst>
          </p:nvPr>
        </p:nvGraphicFramePr>
        <p:xfrm>
          <a:off x="2514600" y="1524000"/>
          <a:ext cx="6489890" cy="29922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0375"/>
                <a:gridCol w="1389493"/>
                <a:gridCol w="1460529"/>
                <a:gridCol w="1389493"/>
              </a:tblGrid>
              <a:tr h="47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FY2011-2012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FY2012-2013  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FY2013-2014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7063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GENERAL OPERATING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113,593,398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111,423,893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116,816,761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GRANTS </a:t>
                      </a:r>
                      <a:r>
                        <a:rPr lang="en-US" sz="1400" u="none" strike="noStrike" dirty="0">
                          <a:effectLst/>
                        </a:rPr>
                        <a:t>&amp; CONTRACTS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48,272,545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49,455,873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53,413,648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DEDICATED </a:t>
                      </a:r>
                      <a:r>
                        <a:rPr lang="en-US" sz="1400" u="none" strike="noStrike" dirty="0">
                          <a:effectLst/>
                        </a:rPr>
                        <a:t>&amp;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8,517,199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7,505,389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           10,262,499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OTHER </a:t>
                      </a:r>
                      <a:r>
                        <a:rPr lang="en-US" sz="1400" u="none" strike="noStrike" dirty="0">
                          <a:effectLst/>
                        </a:rPr>
                        <a:t>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19,191,986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16,865,434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20,620,721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FISCAL </a:t>
                      </a:r>
                      <a:r>
                        <a:rPr lang="en-US" sz="1400" b="1" u="none" strike="noStrike" dirty="0">
                          <a:effectLst/>
                        </a:rPr>
                        <a:t>YEAR BUDGET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189,575,129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185,250,589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201,113,629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39B6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3716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Operating Budget: 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Tuition &amp; State Source Funding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Year over year trend (in Millions)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97258"/>
              </p:ext>
            </p:extLst>
          </p:nvPr>
        </p:nvGraphicFramePr>
        <p:xfrm>
          <a:off x="2209800" y="2387262"/>
          <a:ext cx="5410200" cy="37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3716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Operating Budget: 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Tuition &amp; State Source Funding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By Program Code Breakdown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605034"/>
              </p:ext>
            </p:extLst>
          </p:nvPr>
        </p:nvGraphicFramePr>
        <p:xfrm>
          <a:off x="2133600" y="2133600"/>
          <a:ext cx="5715000" cy="40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4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2954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Operating Budget: 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Tuition &amp; State Source Funding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Category Breakdown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887765"/>
              </p:ext>
            </p:extLst>
          </p:nvPr>
        </p:nvGraphicFramePr>
        <p:xfrm>
          <a:off x="3200400" y="243840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19047"/>
              </p:ext>
            </p:extLst>
          </p:nvPr>
        </p:nvGraphicFramePr>
        <p:xfrm>
          <a:off x="0" y="2743200"/>
          <a:ext cx="2667000" cy="2775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2600"/>
                <a:gridCol w="914400"/>
              </a:tblGrid>
              <a:tr h="350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Major Category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Amount</a:t>
                      </a:r>
                      <a:endParaRPr lang="en-US" sz="1600" b="1" dirty="0"/>
                    </a:p>
                  </a:txBody>
                  <a:tcPr/>
                </a:tc>
              </a:tr>
              <a:tr h="35079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Faculty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$39.2</a:t>
                      </a:r>
                      <a:endParaRPr lang="en-US" sz="1600" b="0" dirty="0"/>
                    </a:p>
                  </a:txBody>
                  <a:tcPr/>
                </a:tc>
              </a:tr>
              <a:tr h="35079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Exempt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$14.1</a:t>
                      </a:r>
                    </a:p>
                  </a:txBody>
                  <a:tcPr/>
                </a:tc>
              </a:tr>
              <a:tr h="31921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Classified/Hourly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$17.5</a:t>
                      </a:r>
                      <a:endParaRPr lang="en-US" sz="1600" b="0" dirty="0"/>
                    </a:p>
                  </a:txBody>
                  <a:tcPr/>
                </a:tc>
              </a:tr>
              <a:tr h="35079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Benefits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$23.3</a:t>
                      </a:r>
                    </a:p>
                  </a:txBody>
                  <a:tcPr/>
                </a:tc>
              </a:tr>
              <a:tr h="35079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Purchases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$16.2</a:t>
                      </a:r>
                      <a:endParaRPr lang="en-US" sz="1600" b="0" dirty="0"/>
                    </a:p>
                  </a:txBody>
                  <a:tcPr/>
                </a:tc>
              </a:tr>
              <a:tr h="13660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Contingency/</a:t>
                      </a:r>
                      <a:r>
                        <a:rPr lang="en-US" sz="1600" b="0" dirty="0" err="1" smtClean="0"/>
                        <a:t>Rsrv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/>
                        <a:t>$6.5</a:t>
                      </a:r>
                      <a:endParaRPr lang="en-US" sz="1600" b="0" dirty="0"/>
                    </a:p>
                  </a:txBody>
                  <a:tcPr/>
                </a:tc>
              </a:tr>
              <a:tr h="350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$116.8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5867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College Budget Priorities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5600" y="2286000"/>
            <a:ext cx="55626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Central/SVI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North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South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District Office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5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5438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Conclusion:  Financial Health &amp; Stability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286000"/>
            <a:ext cx="73152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Strong Budget Plan Tied to Strategic Plan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Reserves within SCCD Policy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Updated Reporting for All Colleges and the District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40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143000" y="29718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+mj-lt"/>
              </a:rPr>
              <a:t>Year-End Financial Review</a:t>
            </a:r>
          </a:p>
          <a:p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FY 2012-2013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1905000"/>
            <a:ext cx="7772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+mn-lt"/>
              </a:rPr>
              <a:t>Financial Sustainability Factors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Financial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District, Campus, and Budget Manager oversight and accountability</a:t>
            </a:r>
            <a:endParaRPr lang="en-US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Operating Budget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Under </a:t>
            </a:r>
            <a:r>
              <a:rPr lang="en-US" dirty="0">
                <a:latin typeface="+mn-lt"/>
              </a:rPr>
              <a:t>budget for Operating Expenses by about </a:t>
            </a:r>
            <a:r>
              <a:rPr lang="en-US" dirty="0" smtClean="0">
                <a:latin typeface="+mn-lt"/>
              </a:rPr>
              <a:t>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Compliant Reserves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Reserves </a:t>
            </a:r>
            <a:r>
              <a:rPr lang="en-US" dirty="0">
                <a:latin typeface="+mn-lt"/>
              </a:rPr>
              <a:t>of $11.8 million are within our 5-10% </a:t>
            </a:r>
            <a:r>
              <a:rPr lang="en-US" dirty="0" smtClean="0">
                <a:latin typeface="+mn-lt"/>
              </a:rPr>
              <a:t>policy requirement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Strong Local Funding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International </a:t>
            </a:r>
            <a:r>
              <a:rPr lang="en-US" dirty="0">
                <a:latin typeface="+mn-lt"/>
              </a:rPr>
              <a:t>Programs </a:t>
            </a:r>
            <a:endParaRPr lang="en-US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Intensive English, Running Start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Self-support </a:t>
            </a:r>
            <a:r>
              <a:rPr lang="en-US" dirty="0">
                <a:latin typeface="+mn-lt"/>
              </a:rPr>
              <a:t>programs continue to run positive cash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Retail and other fund balances remain in healthy cash positions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95400"/>
            <a:ext cx="6498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2011-2012 Year End Financials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28504" y="1430953"/>
            <a:ext cx="228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Operating Budget</a:t>
            </a:r>
            <a:endParaRPr lang="en-US" sz="2200" i="1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371599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2012-2013 Year End Financials</a:t>
            </a:r>
            <a:endParaRPr lang="en-US" sz="24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104" y="4587614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Revenue Sources</a:t>
            </a:r>
            <a:endParaRPr lang="en-US" sz="2200" i="1" dirty="0" smtClean="0"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08472"/>
              </p:ext>
            </p:extLst>
          </p:nvPr>
        </p:nvGraphicFramePr>
        <p:xfrm>
          <a:off x="3581400" y="4343399"/>
          <a:ext cx="5562600" cy="214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63340"/>
              </p:ext>
            </p:extLst>
          </p:nvPr>
        </p:nvGraphicFramePr>
        <p:xfrm>
          <a:off x="4953000" y="1679405"/>
          <a:ext cx="477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822845"/>
              </p:ext>
            </p:extLst>
          </p:nvPr>
        </p:nvGraphicFramePr>
        <p:xfrm>
          <a:off x="990600" y="1602432"/>
          <a:ext cx="4237704" cy="258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2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6325" y="2209800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+mn-lt"/>
              </a:rPr>
              <a:t>Leadership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other Funds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Funds 145/570 (Grants, contracts, enterprise)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$40 Million vs. State Average of $8.5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Foundation Gifts (Cash and in-kind)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$6.1 Million</a:t>
            </a:r>
            <a:endParaRPr lang="en-US" sz="2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95400"/>
            <a:ext cx="6498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A State Leader in Fund Diversity (2012 – 2013)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4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1336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NACUBO Program Coding Changes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Audited Financial Statements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Reporting Changes for FY 2013 - 2014</a:t>
            </a: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6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239823" y="32004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+mj-lt"/>
              </a:rPr>
              <a:t>New Budget</a:t>
            </a:r>
            <a:endParaRPr lang="en-US" sz="3600" b="1" dirty="0">
              <a:latin typeface="+mj-lt"/>
            </a:endParaRPr>
          </a:p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FY 2013-2014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"/>
            <a:ext cx="2209800" cy="12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5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133600"/>
            <a:ext cx="7848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State Legislative Budget Delay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Focus on Education Funding</a:t>
            </a:r>
            <a:endParaRPr lang="en-US" sz="26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Tuition Constant</a:t>
            </a:r>
            <a:endParaRPr lang="en-US" sz="26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Institutional Funding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Reinstatement of some prior reductions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2013-2014 Legislative Information</a:t>
            </a:r>
            <a:endParaRPr lang="en-US" sz="32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174319"/>
            <a:ext cx="784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</a:rPr>
              <a:t>Seattle Community Colleges is fiscally responsible for a budget of approximately </a:t>
            </a:r>
            <a:r>
              <a:rPr lang="en-US" sz="2600" dirty="0" smtClean="0">
                <a:latin typeface="Calibri" pitchFamily="34" charset="0"/>
              </a:rPr>
              <a:t>$</a:t>
            </a:r>
            <a:r>
              <a:rPr lang="en-US" sz="2600" dirty="0" smtClean="0">
                <a:latin typeface="Calibri" pitchFamily="34" charset="0"/>
              </a:rPr>
              <a:t>20</a:t>
            </a:r>
            <a:r>
              <a:rPr lang="en-US" sz="2600" dirty="0" smtClean="0">
                <a:latin typeface="Calibri" pitchFamily="34" charset="0"/>
              </a:rPr>
              <a:t>1M</a:t>
            </a:r>
            <a:endParaRPr lang="en-US" sz="26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Consistent strategy across the Colleges and District Office in our approach </a:t>
            </a:r>
            <a:r>
              <a:rPr lang="en-US" sz="2600" dirty="0">
                <a:latin typeface="Calibri" pitchFamily="34" charset="0"/>
              </a:rPr>
              <a:t>to </a:t>
            </a:r>
            <a:r>
              <a:rPr lang="en-US" sz="2600" dirty="0" smtClean="0">
                <a:latin typeface="Calibri" pitchFamily="34" charset="0"/>
              </a:rPr>
              <a:t>budget planning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Align budget planning to the strategic plan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Student Success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Partnerships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</a:rPr>
              <a:t>Innovation</a:t>
            </a:r>
          </a:p>
          <a:p>
            <a:pPr marL="342900" lvl="0" indent="-342900">
              <a:buFont typeface="Wingdings" pitchFamily="2" charset="2"/>
              <a:buChar char="§"/>
            </a:pPr>
            <a:endParaRPr lang="en-US" sz="2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2013-2014 SCCD Budget Information</a:t>
            </a:r>
            <a:endParaRPr lang="en-US" sz="32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</TotalTime>
  <Words>636</Words>
  <Application>Microsoft Office PowerPoint</Application>
  <PresentationFormat>On-screen Show (4:3)</PresentationFormat>
  <Paragraphs>193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Funding This Year</vt:lpstr>
      <vt:lpstr>Current District Budget Conversations</vt:lpstr>
      <vt:lpstr>Projected Tuition Revenue FY 2012-2013</vt:lpstr>
      <vt:lpstr>PowerPoint Presentation</vt:lpstr>
      <vt:lpstr>PowerPoint Presentation</vt:lpstr>
      <vt:lpstr>PowerPoint Presentation</vt:lpstr>
      <vt:lpstr>PowerPoint Presentation</vt:lpstr>
      <vt:lpstr>College Budget Priorities</vt:lpstr>
      <vt:lpstr>Conclusion:  Financial Health &amp; Stability</vt:lpstr>
    </vt:vector>
  </TitlesOfParts>
  <Company>Seattle Community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Community College Email Replacement Planning</dc:title>
  <dc:creator>pcclark</dc:creator>
  <cp:lastModifiedBy>siegal</cp:lastModifiedBy>
  <cp:revision>670</cp:revision>
  <cp:lastPrinted>2013-09-09T18:18:36Z</cp:lastPrinted>
  <dcterms:created xsi:type="dcterms:W3CDTF">2009-06-08T15:49:14Z</dcterms:created>
  <dcterms:modified xsi:type="dcterms:W3CDTF">2013-09-16T17:49:10Z</dcterms:modified>
</cp:coreProperties>
</file>